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344" r:id="rId4"/>
    <p:sldId id="371" r:id="rId5"/>
    <p:sldId id="285" r:id="rId6"/>
    <p:sldId id="274" r:id="rId7"/>
    <p:sldId id="438" r:id="rId8"/>
    <p:sldId id="276" r:id="rId9"/>
    <p:sldId id="277" r:id="rId10"/>
    <p:sldId id="314" r:id="rId11"/>
    <p:sldId id="439" r:id="rId12"/>
    <p:sldId id="440" r:id="rId13"/>
    <p:sldId id="368" r:id="rId14"/>
    <p:sldId id="442" r:id="rId15"/>
    <p:sldId id="441" r:id="rId16"/>
    <p:sldId id="348" r:id="rId17"/>
    <p:sldId id="304" r:id="rId18"/>
    <p:sldId id="443" r:id="rId19"/>
    <p:sldId id="334" r:id="rId20"/>
    <p:sldId id="419" r:id="rId21"/>
    <p:sldId id="335" r:id="rId22"/>
  </p:sldIdLst>
  <p:sldSz cx="10080625" cy="7559675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1" roundtripDataSignature="AMtx7mjsRWGmWrdTH0Ae7WE8jOUw3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>
      <p:cViewPr varScale="1">
        <p:scale>
          <a:sx n="99" d="100"/>
          <a:sy n="99" d="100"/>
        </p:scale>
        <p:origin x="17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184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18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8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18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49375" y="965200"/>
            <a:ext cx="50704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5200"/>
            <a:ext cx="46386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c4c245c6f_0_0:notes"/>
          <p:cNvSpPr txBox="1">
            <a:spLocks noGrp="1"/>
          </p:cNvSpPr>
          <p:nvPr>
            <p:ph type="body" idx="1"/>
          </p:nvPr>
        </p:nvSpPr>
        <p:spPr>
          <a:xfrm>
            <a:off x="1202168" y="4784216"/>
            <a:ext cx="53700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10c4c245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3613"/>
            <a:ext cx="4637088" cy="3478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863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D92CE57-41EE-8C2F-5C83-9BBF0924C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383E6FF1-E1B2-EBA4-6694-0394E8DEE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B4FABF57-6250-21F4-DDA6-13E04AA90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74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910B57E-3BB3-F47F-F005-034A1482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587BB5BF-230A-9A36-7831-5867DBE6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A89AE41E-4CA5-91F6-D974-8E5FEDBC0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63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8C077A1-CFE8-652D-D032-16707CA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D7D217C5-85E5-124A-C7EE-3172FD8A7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96773B0F-1D24-2367-3EB3-4D436697A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156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1ae0d8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6e1ae0d80_0_42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pick those which are consistent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~/periphery_project/bioinformatics/microarray_holm_il23/maplot_limma_pbmc_microarray_nick_RAWDATA_REANALYZED_samepatient_onedonorexcluded_usingpca_ALLPROBES_generic_ggrepel.pdf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generated from R ~/periphery_project/bioinformatics/microarray_holm_il23/holm_pbmc_microarray_limma_onedonorexcluded_usingpca_generic.rmd% (re-analyzed from raw data)% plots in right direction (flipped signs), with ggrepel and plots with max probes%   plots publication ready plots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e1ae0d80_0_420:notes"/>
          <p:cNvSpPr txBox="1">
            <a:spLocks noGrp="1"/>
          </p:cNvSpPr>
          <p:nvPr>
            <p:ph type="sldNum" idx="12"/>
          </p:nvPr>
        </p:nvSpPr>
        <p:spPr>
          <a:xfrm>
            <a:off x="4402561" y="9553735"/>
            <a:ext cx="3368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</a:t>
            </a:fld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263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Kepler’s original theory 3blue1brown short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8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4DD47E-1D1A-BA03-9A31-3939A9A5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B7661BF5-A939-BD96-CD59-CE9193406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B9C24CA7-AF57-250D-261A-70D318E3B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6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12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6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6D78346-B518-A7A5-FDC7-4D34E87D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92389AAA-7781-24FF-D437-CE92D114E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5F395391-7B0A-788A-073F-6876BF723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2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31A96A4-7CA6-77EC-002B-073CFA00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32EA9FBE-2A98-2ACA-DAF3-7566F9519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7E29DD1B-9EDF-640F-6A9C-8C05B681A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42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5116513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7" y="2343499"/>
            <a:ext cx="8568531" cy="559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4233418"/>
            <a:ext cx="7056438" cy="7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763414"/>
          </a:xfrm>
        </p:spPr>
        <p:txBody>
          <a:bodyPr lIns="0" tIns="0" rIns="0" bIns="0"/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8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2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37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10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5230125" y="2624963"/>
            <a:ext cx="60483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869188" y="557963"/>
            <a:ext cx="6048300" cy="6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772675" y="167500"/>
            <a:ext cx="4535400" cy="8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976438" y="5291138"/>
            <a:ext cx="6048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976438" y="674688"/>
            <a:ext cx="60483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976438" y="5916613"/>
            <a:ext cx="60483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941763" y="301625"/>
            <a:ext cx="56355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00" cy="5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504825" y="303213"/>
            <a:ext cx="9072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2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7030498"/>
            <a:ext cx="3225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8050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0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b2333.shinyapps.io/shiny_feature_selec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neelsoumya/python_machine_learning/blob/main/feature_selection.ipynb" TargetMode="External"/><Relationship Id="rId5" Type="http://schemas.openxmlformats.org/officeDocument/2006/relationships/hyperlink" Target="https://github.com/neelsoumya/python_machine_learning/blob/main/business_cases_feature_engneering.ipynb" TargetMode="External"/><Relationship Id="rId4" Type="http://schemas.openxmlformats.org/officeDocument/2006/relationships/hyperlink" Target="https://github.com/neelsoumya/python_machine_learning/blob/main/feature_engineering_linearmodels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xXuFYm-XQ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practical_supervised_machine_learning" TargetMode="External"/><Relationship Id="rId2" Type="http://schemas.openxmlformats.org/officeDocument/2006/relationships/hyperlink" Target="https://github.com/neelsoumya/public_supervised_machine_learning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ambiotraining.github.io/intro-machine-learning/" TargetMode="External"/><Relationship Id="rId4" Type="http://schemas.openxmlformats.org/officeDocument/2006/relationships/hyperlink" Target="https://www.statlearning.com/resources-second-edi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9875" y="2362200"/>
            <a:ext cx="9655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900" dirty="0"/>
              <a:t>Introduction to Supervised Machine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Soumya Banerjee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CETI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2400" y="-65087"/>
            <a:ext cx="3427412" cy="159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9D768A-4417-5EB1-8EA4-F7D75527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969BFDD0-0D20-DF24-75D1-723908DAC99E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feature?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DBAE2-1F7A-878A-951F-6F280DF98946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feature is an individual measurable property or characteristic of a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Choosing the right features is crucial for building effective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Examples: In marketing data, features might include age, income, or click rates.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healthcare, features might be blood pressure or cholesterol level.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can be numerical (e.g. age) or categorical (e.g. gender, which must be encoded to numbers).</a:t>
            </a:r>
          </a:p>
        </p:txBody>
      </p:sp>
    </p:spTree>
    <p:extLst>
      <p:ext uri="{BB962C8B-B14F-4D97-AF65-F5344CB8AC3E}">
        <p14:creationId xmlns:p14="http://schemas.microsoft.com/office/powerpoint/2010/main" val="30375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FF4998C-9E0D-D56C-97B1-26F74C23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DFF6EEBA-85BC-A704-00E4-D29BC1D735E6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feature engineering?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D6BB2-E814-0334-3729-C254D6FFDC01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transforms raw data into effective inputs. It can include creating new features, encoding or scaling existing ones, and handling missing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Well-engineered features enhance predictive accuracy and model 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Choosing the right features is crucial for building effective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built from domain knowledge (e.g. customer lifetime value in marketing, or BMI in health data) often capture important patterns that raw data alone may miss.</a:t>
            </a:r>
          </a:p>
        </p:txBody>
      </p:sp>
    </p:spTree>
    <p:extLst>
      <p:ext uri="{BB962C8B-B14F-4D97-AF65-F5344CB8AC3E}">
        <p14:creationId xmlns:p14="http://schemas.microsoft.com/office/powerpoint/2010/main" val="113335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c4c245c6f_0_0"/>
          <p:cNvSpPr txBox="1">
            <a:spLocks noGrp="1"/>
          </p:cNvSpPr>
          <p:nvPr>
            <p:ph type="title"/>
          </p:nvPr>
        </p:nvSpPr>
        <p:spPr>
          <a:xfrm>
            <a:off x="1780039" y="322344"/>
            <a:ext cx="6520510" cy="1095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5608" tIns="37804" rIns="75608" bIns="37804" rtlCol="0" anchor="ctr" anchorCtr="0">
            <a:noAutofit/>
          </a:bodyPr>
          <a:lstStyle/>
          <a:p>
            <a:pPr algn="ctr">
              <a:buSzPts val="3900"/>
            </a:pPr>
            <a:r>
              <a:rPr lang="en-US" sz="2925" dirty="0">
                <a:solidFill>
                  <a:srgbClr val="000000"/>
                </a:solidFill>
              </a:rPr>
              <a:t>Example of feature engineering</a:t>
            </a:r>
            <a:endParaRPr dirty="0"/>
          </a:p>
        </p:txBody>
      </p:sp>
      <p:pic>
        <p:nvPicPr>
          <p:cNvPr id="131" name="Google Shape;131;g10c4c245c6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81" y="2502163"/>
            <a:ext cx="553699" cy="3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0c4c245c6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1600" y="2199713"/>
            <a:ext cx="976415" cy="64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0c4c245c6f_0_0"/>
          <p:cNvSpPr txBox="1"/>
          <p:nvPr/>
        </p:nvSpPr>
        <p:spPr>
          <a:xfrm>
            <a:off x="6053772" y="6156134"/>
            <a:ext cx="2688357" cy="76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6" tIns="68576" rIns="68576" bIns="68576" anchor="t" anchorCtr="0">
            <a:spAutoFit/>
          </a:bodyPr>
          <a:lstStyle/>
          <a:p>
            <a:r>
              <a:rPr lang="en-US" sz="1350" i="1" dirty="0"/>
              <a:t>NPJ Schizophrenia, </a:t>
            </a:r>
            <a:r>
              <a:rPr lang="en-US" sz="1350" dirty="0"/>
              <a:t>2021 (Nature Partner Journal), Impact factor   6.6</a:t>
            </a:r>
            <a:endParaRPr sz="1350" dirty="0"/>
          </a:p>
        </p:txBody>
      </p:sp>
      <p:pic>
        <p:nvPicPr>
          <p:cNvPr id="134" name="Google Shape;134;g10c4c245c6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171" y="2085326"/>
            <a:ext cx="5738290" cy="4113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72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FB6EF7-9516-BE1B-A08A-838BAE95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E43B8F9C-07B7-4073-B5CC-429EF8D334BA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C1379-A770-4736-C6B8-0CB97F0A0899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transforms raw data into effective inputs. It can include creating new features, encoding or scaling existing ones, and handling missing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Removing irrelevant or redundant features simplifies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Keeping only important features improves interpretability and reduces data collection costs in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Advanced</a:t>
            </a:r>
            <a:r>
              <a:rPr lang="en-US" sz="2000" dirty="0"/>
              <a:t>: The “curse of dimensionality” means too many features (especially noisy ones) can degrade performance. Pruning down to key predictors yields simpler models (link to cross-validation).</a:t>
            </a:r>
          </a:p>
        </p:txBody>
      </p:sp>
    </p:spTree>
    <p:extLst>
      <p:ext uri="{BB962C8B-B14F-4D97-AF65-F5344CB8AC3E}">
        <p14:creationId xmlns:p14="http://schemas.microsoft.com/office/powerpoint/2010/main" val="386941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1599A13-BFF3-7047-5C2A-443E242F0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FD95665A-D61C-662F-E061-E764372765E2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- LASSO regression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D48B7-0480-275B-CD95-BEFCF60A7039}"/>
              </a:ext>
            </a:extLst>
          </p:cNvPr>
          <p:cNvSpPr txBox="1"/>
          <p:nvPr/>
        </p:nvSpPr>
        <p:spPr>
          <a:xfrm>
            <a:off x="972230" y="1101801"/>
            <a:ext cx="87630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LASSO stands for Least Absolute Shrinkage and Selection Operator. It is a linear regression that adds a penalty on coefficients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penalty encourages some coefficients to become exactly zero, thus selecting a subset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Intuitively, imagine fitting a regression but tying a rope (lasso) around the coefficients; weak features get “yanked” to zero and dropped from the model. This yields a sparse model that is easier to interpret. LASSO is powerful when you suspect only a few features truly matter.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By tuning the strength of the penalty (</a:t>
            </a:r>
            <a:r>
              <a:rPr lang="el-GR" sz="2000" dirty="0"/>
              <a:t>α), </a:t>
            </a:r>
            <a:r>
              <a:rPr lang="en-US" sz="2000" dirty="0"/>
              <a:t>you control how many features are kept. It is especially useful when you have more features than samples or want an automated selection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Well-engineered features enhance predictive accuracy and model 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to select this penalty parameter (</a:t>
            </a:r>
            <a:r>
              <a:rPr lang="el-GR" sz="2000" dirty="0"/>
              <a:t>α)</a:t>
            </a:r>
            <a:r>
              <a:rPr lang="en-GB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330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21757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Decision</a:t>
            </a:r>
            <a:r>
              <a:rPr lang="en-GB" spc="-116" dirty="0"/>
              <a:t> </a:t>
            </a:r>
            <a:r>
              <a:rPr lang="en-GB" spc="-37" dirty="0"/>
              <a:t>Trees: how to get smaller trees</a:t>
            </a:r>
            <a:endParaRPr spc="-37" dirty="0"/>
          </a:p>
        </p:txBody>
      </p:sp>
      <p:pic>
        <p:nvPicPr>
          <p:cNvPr id="1026" name="Picture 2" descr="Decision Trees. Part 5: Overfitting | by om pramod | Medium">
            <a:extLst>
              <a:ext uri="{FF2B5EF4-FFF2-40B4-BE49-F238E27FC236}">
                <a16:creationId xmlns:a16="http://schemas.microsoft.com/office/drawing/2014/main" id="{BD24CD11-5440-CAB8-A920-08A2426D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1830462"/>
            <a:ext cx="8676272" cy="4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3A62F924-D0FF-CE83-3605-AB208436CB34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/@ompramod9921/decision-trees-8e2391f93fa7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54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8148848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128" dirty="0"/>
              <a:t> </a:t>
            </a:r>
            <a:r>
              <a:rPr spc="-8" dirty="0"/>
              <a:t>Forests</a:t>
            </a:r>
            <a:r>
              <a:rPr lang="en-GB" spc="-8" dirty="0"/>
              <a:t>: </a:t>
            </a:r>
            <a:r>
              <a:rPr spc="-17" dirty="0"/>
              <a:t>Variable</a:t>
            </a:r>
            <a:r>
              <a:rPr spc="-120" dirty="0"/>
              <a:t> </a:t>
            </a:r>
            <a:r>
              <a:rPr spc="-8" dirty="0"/>
              <a:t>Importance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814" y="2804632"/>
            <a:ext cx="3942198" cy="2856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00" y="2893405"/>
            <a:ext cx="4722304" cy="31962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1ECCEF-B07E-EBB9-DE55-21B585F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CA3E8B67-4890-2B4B-BEB8-E75517ABC7FF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76185-2A7B-E903-D6FF-DEBB86281869}"/>
              </a:ext>
            </a:extLst>
          </p:cNvPr>
          <p:cNvSpPr txBox="1"/>
          <p:nvPr/>
        </p:nvSpPr>
        <p:spPr>
          <a:xfrm>
            <a:off x="972230" y="1037406"/>
            <a:ext cx="876304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 to teach 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https://sb2333.shinyapps.io/shiny_feature_selection/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selection using linear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https://github.com/neelsoumya/python_machine_learning/blob/main/feature_engineering_linearmodels.ipynb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using some business cases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https://github.com/neelsoumya/python_machine_learning/blob/main/business_cases_feature_engneering.ipynb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Advanced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https://github.com/neelsoumya/python_machine_learning/blob/main/feature_selection.ipynb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11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1008062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0C621-C199-6719-E72E-259C9FE8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C0D3A2-BA75-3D87-D45A-B7E2CD9CF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Ethics</a:t>
            </a:r>
            <a:endParaRPr spc="-8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D793407-5C68-ADE9-6A66-1B26063EB899}"/>
              </a:ext>
            </a:extLst>
          </p:cNvPr>
          <p:cNvSpPr txBox="1"/>
          <p:nvPr/>
        </p:nvSpPr>
        <p:spPr>
          <a:xfrm>
            <a:off x="1074585" y="2185983"/>
            <a:ext cx="8838398" cy="2531935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box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Maybe more accurate but difficult to interpret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Decision trees and logistic regression may be more interpretable but less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Ethics of black-box models (may hide bias, relevant in hiring, recidivism,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Case of lithium medication (not explainable but works)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37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02331" y="2125917"/>
            <a:ext cx="3674841" cy="2893139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8CFDFE7F-B11D-ED37-997E-54448D15781D}"/>
              </a:ext>
            </a:extLst>
          </p:cNvPr>
          <p:cNvSpPr txBox="1"/>
          <p:nvPr/>
        </p:nvSpPr>
        <p:spPr>
          <a:xfrm>
            <a:off x="850552" y="2168546"/>
            <a:ext cx="2446440" cy="280787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4000"/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Supervised learning</a:t>
            </a:r>
          </a:p>
        </p:txBody>
      </p:sp>
      <p:pic>
        <p:nvPicPr>
          <p:cNvPr id="3" name="Online Media 2" descr="First training session">
            <a:hlinkClick r:id="" action="ppaction://media"/>
            <a:extLst>
              <a:ext uri="{FF2B5EF4-FFF2-40B4-BE49-F238E27FC236}">
                <a16:creationId xmlns:a16="http://schemas.microsoft.com/office/drawing/2014/main" id="{40C9708E-A9E3-5CF3-8FDA-2B7831EB79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19086" y="709302"/>
            <a:ext cx="3468254" cy="6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Resources</a:t>
            </a:r>
            <a:endParaRPr spc="-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4A314D-E57E-AD8E-8D1E-FD4309506563}"/>
              </a:ext>
            </a:extLst>
          </p:cNvPr>
          <p:cNvSpPr txBox="1"/>
          <p:nvPr/>
        </p:nvSpPr>
        <p:spPr>
          <a:xfrm>
            <a:off x="1074585" y="2185983"/>
            <a:ext cx="8838398" cy="5314748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Code, </a:t>
            </a: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practicals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talk (recorded)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https://github.com/neelsoumya/public_supervised_machine_learning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https://github.com/neelsoumya/practical_supervised_machine_learning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 PDF of book and 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https://www.statlearning.com/resources-second-edition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practical tutorials and R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https://cambiotraining.github.io/intro-machine-learning/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0500" algn="just" defTabSz="756026">
              <a:spcBef>
                <a:spcPts val="83"/>
              </a:spcBef>
              <a:buClrTx/>
            </a:pP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43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4B55-D0C7-4494-1025-02019071A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D30FF9B3-7679-C2C2-6EF4-1EC872BF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953629"/>
            <a:ext cx="5956300" cy="43629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2CA0FE91-18FC-C136-884B-62663FF68C26}"/>
              </a:ext>
            </a:extLst>
          </p:cNvPr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66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a6e1ae0d80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96" y="3890154"/>
            <a:ext cx="239858" cy="22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6e1ae0d80_0_420"/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37EBE413-E44E-A277-C1FB-95979093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046417"/>
            <a:ext cx="7772400" cy="55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16560" y="-20183"/>
            <a:ext cx="3669907" cy="7587265"/>
            <a:chOff x="7760503" y="-18309"/>
            <a:chExt cx="4438566" cy="68830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7C92D69-8FC0-8BD5-32A7-C528025CCE3B}"/>
              </a:ext>
            </a:extLst>
          </p:cNvPr>
          <p:cNvSpPr txBox="1"/>
          <p:nvPr/>
        </p:nvSpPr>
        <p:spPr>
          <a:xfrm>
            <a:off x="6885958" y="1641748"/>
            <a:ext cx="2736961" cy="345741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900"/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 fundamental concept in machine learning</a:t>
            </a:r>
          </a:p>
        </p:txBody>
      </p:sp>
      <p:pic>
        <p:nvPicPr>
          <p:cNvPr id="5" name="Picture 4" descr="A drawing of a hexagon with circles and lines&#10;&#10;Description automatically generated">
            <a:extLst>
              <a:ext uri="{FF2B5EF4-FFF2-40B4-BE49-F238E27FC236}">
                <a16:creationId xmlns:a16="http://schemas.microsoft.com/office/drawing/2014/main" id="{99A479B3-E0C2-AB6D-1638-96786654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6" r="7870" b="2"/>
          <a:stretch/>
        </p:blipFill>
        <p:spPr>
          <a:xfrm>
            <a:off x="20" y="-8402"/>
            <a:ext cx="6416546" cy="75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3F5923E-1431-ACB8-7772-C79DCC5BB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0983618-411C-6EA2-2B20-6BA376EE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27C8E36C-B150-2AB9-D3AF-F9CACE496B49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72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48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-fold cross-validation</a:t>
            </a:r>
          </a:p>
        </p:txBody>
      </p:sp>
      <p:pic>
        <p:nvPicPr>
          <p:cNvPr id="4" name="Picture 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86FB3C9-C6CC-843B-A487-4BE65F3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1" y="1411286"/>
            <a:ext cx="8878336" cy="4519614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929E34D0-A44E-362B-DEAB-64D66995A84B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E52C2C76-CD20-B6B4-2FBB-DDFD35E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126132"/>
            <a:ext cx="9332797" cy="55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612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107222</TotalTime>
  <Words>861</Words>
  <Application>Microsoft Macintosh PowerPoint</Application>
  <PresentationFormat>Custom</PresentationFormat>
  <Paragraphs>119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feature engineering</vt:lpstr>
      <vt:lpstr>PowerPoint Presentation</vt:lpstr>
      <vt:lpstr>PowerPoint Presentation</vt:lpstr>
      <vt:lpstr>Decision Trees: how to get smaller trees</vt:lpstr>
      <vt:lpstr>Random Forests: Variable Importance (PRACTICAL)</vt:lpstr>
      <vt:lpstr>PowerPoint Presentation</vt:lpstr>
      <vt:lpstr>PowerPoint Presentation</vt:lpstr>
      <vt:lpstr>Ethics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Garnica</dc:creator>
  <cp:lastModifiedBy>Soumya Banerjee</cp:lastModifiedBy>
  <cp:revision>395</cp:revision>
  <cp:lastPrinted>2025-03-11T11:42:07Z</cp:lastPrinted>
  <dcterms:created xsi:type="dcterms:W3CDTF">2013-09-19T12:45:10Z</dcterms:created>
  <dcterms:modified xsi:type="dcterms:W3CDTF">2025-08-18T08:19:32Z</dcterms:modified>
</cp:coreProperties>
</file>